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  <p:sldId id="264" r:id="rId9"/>
    <p:sldId id="263" r:id="rId10"/>
    <p:sldId id="265" r:id="rId11"/>
    <p:sldId id="266" r:id="rId12"/>
    <p:sldId id="268" r:id="rId13"/>
    <p:sldId id="272" r:id="rId14"/>
    <p:sldId id="269" r:id="rId15"/>
    <p:sldId id="274" r:id="rId16"/>
    <p:sldId id="270" r:id="rId17"/>
    <p:sldId id="271" r:id="rId18"/>
    <p:sldId id="275" r:id="rId1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87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2008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9F714E5-C138-4D94-948D-459CD7A159FC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883C3BF0-4E6D-4C24-B3ED-B684554A3ADB}">
      <dgm:prSet/>
      <dgm:spPr/>
      <dgm:t>
        <a:bodyPr/>
        <a:lstStyle/>
        <a:p>
          <a:r>
            <a:rPr lang="en-US"/>
            <a:t>The initial dataset lacked a direct 'demand' column needed for modeling.</a:t>
          </a:r>
        </a:p>
      </dgm:t>
    </dgm:pt>
    <dgm:pt modelId="{B1CEDCF5-79CC-43CF-B56D-1BAEBB9A9FB3}" type="parTrans" cxnId="{FC236936-C4B8-4C12-BCF1-8A07318F8F46}">
      <dgm:prSet/>
      <dgm:spPr/>
      <dgm:t>
        <a:bodyPr/>
        <a:lstStyle/>
        <a:p>
          <a:endParaRPr lang="en-US"/>
        </a:p>
      </dgm:t>
    </dgm:pt>
    <dgm:pt modelId="{3A939933-2E02-4E97-AB94-BBA30E4B025D}" type="sibTrans" cxnId="{FC236936-C4B8-4C12-BCF1-8A07318F8F46}">
      <dgm:prSet/>
      <dgm:spPr/>
      <dgm:t>
        <a:bodyPr/>
        <a:lstStyle/>
        <a:p>
          <a:endParaRPr lang="en-US"/>
        </a:p>
      </dgm:t>
    </dgm:pt>
    <dgm:pt modelId="{8B3CD805-8BF0-4212-B42E-DE2494D1F5F3}">
      <dgm:prSet/>
      <dgm:spPr/>
      <dgm:t>
        <a:bodyPr/>
        <a:lstStyle/>
        <a:p>
          <a:r>
            <a:rPr lang="en-US" dirty="0"/>
            <a:t>The dataset was updated so that it contains valuable metrics that would be used for model training</a:t>
          </a:r>
        </a:p>
      </dgm:t>
    </dgm:pt>
    <dgm:pt modelId="{4FDEFB67-600C-4975-AC10-6D18F5921ECC}" type="parTrans" cxnId="{0B466C96-CBAF-43F9-94E3-E6D1A9BD217D}">
      <dgm:prSet/>
      <dgm:spPr/>
      <dgm:t>
        <a:bodyPr/>
        <a:lstStyle/>
        <a:p>
          <a:endParaRPr lang="en-US"/>
        </a:p>
      </dgm:t>
    </dgm:pt>
    <dgm:pt modelId="{71E991F3-C9C5-4BEC-A44F-F886914FBC36}" type="sibTrans" cxnId="{0B466C96-CBAF-43F9-94E3-E6D1A9BD217D}">
      <dgm:prSet/>
      <dgm:spPr/>
      <dgm:t>
        <a:bodyPr/>
        <a:lstStyle/>
        <a:p>
          <a:endParaRPr lang="en-US"/>
        </a:p>
      </dgm:t>
    </dgm:pt>
    <dgm:pt modelId="{D92B33CF-731F-4998-9EE2-F54A2FD47B06}">
      <dgm:prSet/>
      <dgm:spPr/>
      <dgm:t>
        <a:bodyPr/>
        <a:lstStyle/>
        <a:p>
          <a:r>
            <a:rPr lang="en-US"/>
            <a:t>This allowed us to clearly define our forecasting target.</a:t>
          </a:r>
        </a:p>
      </dgm:t>
    </dgm:pt>
    <dgm:pt modelId="{BE3AEC37-C671-4C96-B94B-A13E43F252CA}" type="parTrans" cxnId="{E6E479D7-DBCB-4559-B21F-D58789C1B6A7}">
      <dgm:prSet/>
      <dgm:spPr/>
      <dgm:t>
        <a:bodyPr/>
        <a:lstStyle/>
        <a:p>
          <a:endParaRPr lang="en-US"/>
        </a:p>
      </dgm:t>
    </dgm:pt>
    <dgm:pt modelId="{AB62B6C9-7F1B-4D71-B352-F7BB4F7CCF6D}" type="sibTrans" cxnId="{E6E479D7-DBCB-4559-B21F-D58789C1B6A7}">
      <dgm:prSet/>
      <dgm:spPr/>
      <dgm:t>
        <a:bodyPr/>
        <a:lstStyle/>
        <a:p>
          <a:endParaRPr lang="en-US"/>
        </a:p>
      </dgm:t>
    </dgm:pt>
    <dgm:pt modelId="{46AE9D7D-CD34-416D-B7C0-190952C4A383}" type="pres">
      <dgm:prSet presAssocID="{49F714E5-C138-4D94-948D-459CD7A159FC}" presName="root" presStyleCnt="0">
        <dgm:presLayoutVars>
          <dgm:dir/>
          <dgm:resizeHandles val="exact"/>
        </dgm:presLayoutVars>
      </dgm:prSet>
      <dgm:spPr/>
    </dgm:pt>
    <dgm:pt modelId="{2A698240-EEB9-464B-B916-DB4E90A49111}" type="pres">
      <dgm:prSet presAssocID="{883C3BF0-4E6D-4C24-B3ED-B684554A3ADB}" presName="compNode" presStyleCnt="0"/>
      <dgm:spPr/>
    </dgm:pt>
    <dgm:pt modelId="{6C5D0291-28AE-4181-8089-EB5E94FC24F7}" type="pres">
      <dgm:prSet presAssocID="{883C3BF0-4E6D-4C24-B3ED-B684554A3ADB}" presName="bgRect" presStyleLbl="bgShp" presStyleIdx="0" presStyleCnt="3"/>
      <dgm:spPr/>
    </dgm:pt>
    <dgm:pt modelId="{790A17BD-A143-4C41-8C7A-EDE7C421A942}" type="pres">
      <dgm:prSet presAssocID="{883C3BF0-4E6D-4C24-B3ED-B684554A3ADB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B8324143-790E-4D96-B133-258E44023543}" type="pres">
      <dgm:prSet presAssocID="{883C3BF0-4E6D-4C24-B3ED-B684554A3ADB}" presName="spaceRect" presStyleCnt="0"/>
      <dgm:spPr/>
    </dgm:pt>
    <dgm:pt modelId="{19E248CE-6E2D-48D8-86D6-521929B56950}" type="pres">
      <dgm:prSet presAssocID="{883C3BF0-4E6D-4C24-B3ED-B684554A3ADB}" presName="parTx" presStyleLbl="revTx" presStyleIdx="0" presStyleCnt="3">
        <dgm:presLayoutVars>
          <dgm:chMax val="0"/>
          <dgm:chPref val="0"/>
        </dgm:presLayoutVars>
      </dgm:prSet>
      <dgm:spPr/>
    </dgm:pt>
    <dgm:pt modelId="{F21438C5-1895-4909-B8B3-5C024370D60B}" type="pres">
      <dgm:prSet presAssocID="{3A939933-2E02-4E97-AB94-BBA30E4B025D}" presName="sibTrans" presStyleCnt="0"/>
      <dgm:spPr/>
    </dgm:pt>
    <dgm:pt modelId="{0196D30E-7980-473D-A47C-54CFE5516541}" type="pres">
      <dgm:prSet presAssocID="{8B3CD805-8BF0-4212-B42E-DE2494D1F5F3}" presName="compNode" presStyleCnt="0"/>
      <dgm:spPr/>
    </dgm:pt>
    <dgm:pt modelId="{DC825E72-F4AD-41EF-9F5E-E87D564A2A94}" type="pres">
      <dgm:prSet presAssocID="{8B3CD805-8BF0-4212-B42E-DE2494D1F5F3}" presName="bgRect" presStyleLbl="bgShp" presStyleIdx="1" presStyleCnt="3"/>
      <dgm:spPr/>
    </dgm:pt>
    <dgm:pt modelId="{E107B0C5-83C4-4865-9F5D-6A9B91C8FC85}" type="pres">
      <dgm:prSet presAssocID="{8B3CD805-8BF0-4212-B42E-DE2494D1F5F3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F8F203E2-8ABC-4C28-B264-AF8C9ADFAA7A}" type="pres">
      <dgm:prSet presAssocID="{8B3CD805-8BF0-4212-B42E-DE2494D1F5F3}" presName="spaceRect" presStyleCnt="0"/>
      <dgm:spPr/>
    </dgm:pt>
    <dgm:pt modelId="{FDCFCE04-868C-4C6F-A4F8-21E897E42071}" type="pres">
      <dgm:prSet presAssocID="{8B3CD805-8BF0-4212-B42E-DE2494D1F5F3}" presName="parTx" presStyleLbl="revTx" presStyleIdx="1" presStyleCnt="3">
        <dgm:presLayoutVars>
          <dgm:chMax val="0"/>
          <dgm:chPref val="0"/>
        </dgm:presLayoutVars>
      </dgm:prSet>
      <dgm:spPr/>
    </dgm:pt>
    <dgm:pt modelId="{0C381DA3-17FD-434E-B19B-1D8DCE9B8229}" type="pres">
      <dgm:prSet presAssocID="{71E991F3-C9C5-4BEC-A44F-F886914FBC36}" presName="sibTrans" presStyleCnt="0"/>
      <dgm:spPr/>
    </dgm:pt>
    <dgm:pt modelId="{86BA8D6C-94AB-4DDD-B574-7D43DBBB6EB5}" type="pres">
      <dgm:prSet presAssocID="{D92B33CF-731F-4998-9EE2-F54A2FD47B06}" presName="compNode" presStyleCnt="0"/>
      <dgm:spPr/>
    </dgm:pt>
    <dgm:pt modelId="{AE463E82-0452-482B-900E-F30ECA5650F3}" type="pres">
      <dgm:prSet presAssocID="{D92B33CF-731F-4998-9EE2-F54A2FD47B06}" presName="bgRect" presStyleLbl="bgShp" presStyleIdx="2" presStyleCnt="3"/>
      <dgm:spPr/>
    </dgm:pt>
    <dgm:pt modelId="{53D357C2-15C2-4C62-AE05-F69DF2C6F57D}" type="pres">
      <dgm:prSet presAssocID="{D92B33CF-731F-4998-9EE2-F54A2FD47B06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ptical disc"/>
        </a:ext>
      </dgm:extLst>
    </dgm:pt>
    <dgm:pt modelId="{70CB9ABE-BFBB-4051-BC5C-4D157A021786}" type="pres">
      <dgm:prSet presAssocID="{D92B33CF-731F-4998-9EE2-F54A2FD47B06}" presName="spaceRect" presStyleCnt="0"/>
      <dgm:spPr/>
    </dgm:pt>
    <dgm:pt modelId="{7CEA82A8-8C3F-4B6F-B864-877FCB505B72}" type="pres">
      <dgm:prSet presAssocID="{D92B33CF-731F-4998-9EE2-F54A2FD47B06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2DB7E630-2ABE-45A2-B818-E55F6AF833F8}" type="presOf" srcId="{883C3BF0-4E6D-4C24-B3ED-B684554A3ADB}" destId="{19E248CE-6E2D-48D8-86D6-521929B56950}" srcOrd="0" destOrd="0" presId="urn:microsoft.com/office/officeart/2018/2/layout/IconVerticalSolidList"/>
    <dgm:cxn modelId="{FC236936-C4B8-4C12-BCF1-8A07318F8F46}" srcId="{49F714E5-C138-4D94-948D-459CD7A159FC}" destId="{883C3BF0-4E6D-4C24-B3ED-B684554A3ADB}" srcOrd="0" destOrd="0" parTransId="{B1CEDCF5-79CC-43CF-B56D-1BAEBB9A9FB3}" sibTransId="{3A939933-2E02-4E97-AB94-BBA30E4B025D}"/>
    <dgm:cxn modelId="{42508F91-4179-4644-AD04-076B890BD6D0}" type="presOf" srcId="{D92B33CF-731F-4998-9EE2-F54A2FD47B06}" destId="{7CEA82A8-8C3F-4B6F-B864-877FCB505B72}" srcOrd="0" destOrd="0" presId="urn:microsoft.com/office/officeart/2018/2/layout/IconVerticalSolidList"/>
    <dgm:cxn modelId="{0B466C96-CBAF-43F9-94E3-E6D1A9BD217D}" srcId="{49F714E5-C138-4D94-948D-459CD7A159FC}" destId="{8B3CD805-8BF0-4212-B42E-DE2494D1F5F3}" srcOrd="1" destOrd="0" parTransId="{4FDEFB67-600C-4975-AC10-6D18F5921ECC}" sibTransId="{71E991F3-C9C5-4BEC-A44F-F886914FBC36}"/>
    <dgm:cxn modelId="{2798249B-6BD0-4CCC-8BA6-412C1F5855B2}" type="presOf" srcId="{49F714E5-C138-4D94-948D-459CD7A159FC}" destId="{46AE9D7D-CD34-416D-B7C0-190952C4A383}" srcOrd="0" destOrd="0" presId="urn:microsoft.com/office/officeart/2018/2/layout/IconVerticalSolidList"/>
    <dgm:cxn modelId="{86CC21D5-C419-4154-A68D-1D5C27D2A115}" type="presOf" srcId="{8B3CD805-8BF0-4212-B42E-DE2494D1F5F3}" destId="{FDCFCE04-868C-4C6F-A4F8-21E897E42071}" srcOrd="0" destOrd="0" presId="urn:microsoft.com/office/officeart/2018/2/layout/IconVerticalSolidList"/>
    <dgm:cxn modelId="{E6E479D7-DBCB-4559-B21F-D58789C1B6A7}" srcId="{49F714E5-C138-4D94-948D-459CD7A159FC}" destId="{D92B33CF-731F-4998-9EE2-F54A2FD47B06}" srcOrd="2" destOrd="0" parTransId="{BE3AEC37-C671-4C96-B94B-A13E43F252CA}" sibTransId="{AB62B6C9-7F1B-4D71-B352-F7BB4F7CCF6D}"/>
    <dgm:cxn modelId="{32120E69-1E3B-4689-ABC8-9F105BB827D9}" type="presParOf" srcId="{46AE9D7D-CD34-416D-B7C0-190952C4A383}" destId="{2A698240-EEB9-464B-B916-DB4E90A49111}" srcOrd="0" destOrd="0" presId="urn:microsoft.com/office/officeart/2018/2/layout/IconVerticalSolidList"/>
    <dgm:cxn modelId="{2697D6D4-6BEC-436B-B8F6-FDA52E8A9716}" type="presParOf" srcId="{2A698240-EEB9-464B-B916-DB4E90A49111}" destId="{6C5D0291-28AE-4181-8089-EB5E94FC24F7}" srcOrd="0" destOrd="0" presId="urn:microsoft.com/office/officeart/2018/2/layout/IconVerticalSolidList"/>
    <dgm:cxn modelId="{DA5299BD-4FAE-4BD5-B08E-973FBC84E854}" type="presParOf" srcId="{2A698240-EEB9-464B-B916-DB4E90A49111}" destId="{790A17BD-A143-4C41-8C7A-EDE7C421A942}" srcOrd="1" destOrd="0" presId="urn:microsoft.com/office/officeart/2018/2/layout/IconVerticalSolidList"/>
    <dgm:cxn modelId="{74DE20D6-C932-42A8-8A8C-6E1768165818}" type="presParOf" srcId="{2A698240-EEB9-464B-B916-DB4E90A49111}" destId="{B8324143-790E-4D96-B133-258E44023543}" srcOrd="2" destOrd="0" presId="urn:microsoft.com/office/officeart/2018/2/layout/IconVerticalSolidList"/>
    <dgm:cxn modelId="{AF38BEE2-8BCE-4704-BD66-3051DFED1EBC}" type="presParOf" srcId="{2A698240-EEB9-464B-B916-DB4E90A49111}" destId="{19E248CE-6E2D-48D8-86D6-521929B56950}" srcOrd="3" destOrd="0" presId="urn:microsoft.com/office/officeart/2018/2/layout/IconVerticalSolidList"/>
    <dgm:cxn modelId="{202EEFD7-3CBD-4817-9B38-343B1EA7AB45}" type="presParOf" srcId="{46AE9D7D-CD34-416D-B7C0-190952C4A383}" destId="{F21438C5-1895-4909-B8B3-5C024370D60B}" srcOrd="1" destOrd="0" presId="urn:microsoft.com/office/officeart/2018/2/layout/IconVerticalSolidList"/>
    <dgm:cxn modelId="{DE5BDA91-54BF-4DA1-9441-C541442B690B}" type="presParOf" srcId="{46AE9D7D-CD34-416D-B7C0-190952C4A383}" destId="{0196D30E-7980-473D-A47C-54CFE5516541}" srcOrd="2" destOrd="0" presId="urn:microsoft.com/office/officeart/2018/2/layout/IconVerticalSolidList"/>
    <dgm:cxn modelId="{ABCC9A8E-2A57-4902-8556-C45321DD3F7E}" type="presParOf" srcId="{0196D30E-7980-473D-A47C-54CFE5516541}" destId="{DC825E72-F4AD-41EF-9F5E-E87D564A2A94}" srcOrd="0" destOrd="0" presId="urn:microsoft.com/office/officeart/2018/2/layout/IconVerticalSolidList"/>
    <dgm:cxn modelId="{E643E6B2-298D-46A9-8ECF-12CBE819526C}" type="presParOf" srcId="{0196D30E-7980-473D-A47C-54CFE5516541}" destId="{E107B0C5-83C4-4865-9F5D-6A9B91C8FC85}" srcOrd="1" destOrd="0" presId="urn:microsoft.com/office/officeart/2018/2/layout/IconVerticalSolidList"/>
    <dgm:cxn modelId="{0062E4A6-4FCC-4973-A34E-BC54F55E7691}" type="presParOf" srcId="{0196D30E-7980-473D-A47C-54CFE5516541}" destId="{F8F203E2-8ABC-4C28-B264-AF8C9ADFAA7A}" srcOrd="2" destOrd="0" presId="urn:microsoft.com/office/officeart/2018/2/layout/IconVerticalSolidList"/>
    <dgm:cxn modelId="{202005EF-DE26-4C43-945A-5A23E8E91C0C}" type="presParOf" srcId="{0196D30E-7980-473D-A47C-54CFE5516541}" destId="{FDCFCE04-868C-4C6F-A4F8-21E897E42071}" srcOrd="3" destOrd="0" presId="urn:microsoft.com/office/officeart/2018/2/layout/IconVerticalSolidList"/>
    <dgm:cxn modelId="{D6058F29-BE46-4C58-A28C-4562F1CFB1A7}" type="presParOf" srcId="{46AE9D7D-CD34-416D-B7C0-190952C4A383}" destId="{0C381DA3-17FD-434E-B19B-1D8DCE9B8229}" srcOrd="3" destOrd="0" presId="urn:microsoft.com/office/officeart/2018/2/layout/IconVerticalSolidList"/>
    <dgm:cxn modelId="{5068E6E6-9409-40E1-AE2A-E485E1BF2426}" type="presParOf" srcId="{46AE9D7D-CD34-416D-B7C0-190952C4A383}" destId="{86BA8D6C-94AB-4DDD-B574-7D43DBBB6EB5}" srcOrd="4" destOrd="0" presId="urn:microsoft.com/office/officeart/2018/2/layout/IconVerticalSolidList"/>
    <dgm:cxn modelId="{9A763896-F9F0-40E1-9B4B-CCDA2829F257}" type="presParOf" srcId="{86BA8D6C-94AB-4DDD-B574-7D43DBBB6EB5}" destId="{AE463E82-0452-482B-900E-F30ECA5650F3}" srcOrd="0" destOrd="0" presId="urn:microsoft.com/office/officeart/2018/2/layout/IconVerticalSolidList"/>
    <dgm:cxn modelId="{8FC946EB-DCEF-4A23-9D95-E638A391BBF5}" type="presParOf" srcId="{86BA8D6C-94AB-4DDD-B574-7D43DBBB6EB5}" destId="{53D357C2-15C2-4C62-AE05-F69DF2C6F57D}" srcOrd="1" destOrd="0" presId="urn:microsoft.com/office/officeart/2018/2/layout/IconVerticalSolidList"/>
    <dgm:cxn modelId="{17FC2B01-874B-41B8-81A2-D5AC2724A4AC}" type="presParOf" srcId="{86BA8D6C-94AB-4DDD-B574-7D43DBBB6EB5}" destId="{70CB9ABE-BFBB-4051-BC5C-4D157A021786}" srcOrd="2" destOrd="0" presId="urn:microsoft.com/office/officeart/2018/2/layout/IconVerticalSolidList"/>
    <dgm:cxn modelId="{DCCF741D-E8C2-4239-BD6E-8AF89EDAE354}" type="presParOf" srcId="{86BA8D6C-94AB-4DDD-B574-7D43DBBB6EB5}" destId="{7CEA82A8-8C3F-4B6F-B864-877FCB505B72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5D0291-28AE-4181-8089-EB5E94FC24F7}">
      <dsp:nvSpPr>
        <dsp:cNvPr id="0" name=""/>
        <dsp:cNvSpPr/>
      </dsp:nvSpPr>
      <dsp:spPr>
        <a:xfrm>
          <a:off x="0" y="717"/>
          <a:ext cx="4726201" cy="167924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90A17BD-A143-4C41-8C7A-EDE7C421A942}">
      <dsp:nvSpPr>
        <dsp:cNvPr id="0" name=""/>
        <dsp:cNvSpPr/>
      </dsp:nvSpPr>
      <dsp:spPr>
        <a:xfrm>
          <a:off x="507973" y="378548"/>
          <a:ext cx="923587" cy="92358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9E248CE-6E2D-48D8-86D6-521929B56950}">
      <dsp:nvSpPr>
        <dsp:cNvPr id="0" name=""/>
        <dsp:cNvSpPr/>
      </dsp:nvSpPr>
      <dsp:spPr>
        <a:xfrm>
          <a:off x="1939533" y="717"/>
          <a:ext cx="2786667" cy="16792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721" tIns="177721" rIns="177721" bIns="177721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The initial dataset lacked a direct 'demand' column needed for modeling.</a:t>
          </a:r>
        </a:p>
      </dsp:txBody>
      <dsp:txXfrm>
        <a:off x="1939533" y="717"/>
        <a:ext cx="2786667" cy="1679249"/>
      </dsp:txXfrm>
    </dsp:sp>
    <dsp:sp modelId="{DC825E72-F4AD-41EF-9F5E-E87D564A2A94}">
      <dsp:nvSpPr>
        <dsp:cNvPr id="0" name=""/>
        <dsp:cNvSpPr/>
      </dsp:nvSpPr>
      <dsp:spPr>
        <a:xfrm>
          <a:off x="0" y="2099779"/>
          <a:ext cx="4726201" cy="167924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107B0C5-83C4-4865-9F5D-6A9B91C8FC85}">
      <dsp:nvSpPr>
        <dsp:cNvPr id="0" name=""/>
        <dsp:cNvSpPr/>
      </dsp:nvSpPr>
      <dsp:spPr>
        <a:xfrm>
          <a:off x="507973" y="2477610"/>
          <a:ext cx="923587" cy="92358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CFCE04-868C-4C6F-A4F8-21E897E42071}">
      <dsp:nvSpPr>
        <dsp:cNvPr id="0" name=""/>
        <dsp:cNvSpPr/>
      </dsp:nvSpPr>
      <dsp:spPr>
        <a:xfrm>
          <a:off x="1939533" y="2099779"/>
          <a:ext cx="2786667" cy="16792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721" tIns="177721" rIns="177721" bIns="177721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The dataset was updated so that it contains valuable metrics that would be used for model training</a:t>
          </a:r>
        </a:p>
      </dsp:txBody>
      <dsp:txXfrm>
        <a:off x="1939533" y="2099779"/>
        <a:ext cx="2786667" cy="1679249"/>
      </dsp:txXfrm>
    </dsp:sp>
    <dsp:sp modelId="{AE463E82-0452-482B-900E-F30ECA5650F3}">
      <dsp:nvSpPr>
        <dsp:cNvPr id="0" name=""/>
        <dsp:cNvSpPr/>
      </dsp:nvSpPr>
      <dsp:spPr>
        <a:xfrm>
          <a:off x="0" y="4198841"/>
          <a:ext cx="4726201" cy="167924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3D357C2-15C2-4C62-AE05-F69DF2C6F57D}">
      <dsp:nvSpPr>
        <dsp:cNvPr id="0" name=""/>
        <dsp:cNvSpPr/>
      </dsp:nvSpPr>
      <dsp:spPr>
        <a:xfrm>
          <a:off x="507973" y="4576672"/>
          <a:ext cx="923587" cy="92358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CEA82A8-8C3F-4B6F-B864-877FCB505B72}">
      <dsp:nvSpPr>
        <dsp:cNvPr id="0" name=""/>
        <dsp:cNvSpPr/>
      </dsp:nvSpPr>
      <dsp:spPr>
        <a:xfrm>
          <a:off x="1939533" y="4198841"/>
          <a:ext cx="2786667" cy="16792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721" tIns="177721" rIns="177721" bIns="177721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This allowed us to clearly define our forecasting target.</a:t>
          </a:r>
        </a:p>
      </dsp:txBody>
      <dsp:txXfrm>
        <a:off x="1939533" y="4198841"/>
        <a:ext cx="2786667" cy="167924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1BAC90-B9A8-DC49-B948-187EA66964B4}" type="datetimeFigureOut">
              <a:rPr lang="en-NG" smtClean="0"/>
              <a:t>07/05/2025</a:t>
            </a:fld>
            <a:endParaRPr lang="en-N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ACB1E7-B956-1848-9223-B0465D5C4169}" type="slidenum">
              <a:rPr lang="en-NG" smtClean="0"/>
              <a:t>‹#›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51478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G" dirty="0"/>
              <a:t>ARIMA: Auto Regressive Moving Average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CB1E7-B956-1848-9223-B0465D5C4169}" type="slidenum">
              <a:rPr lang="en-NG" smtClean="0"/>
              <a:t>2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26474270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5/7/25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5/7/25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5/7/25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5/7/25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5/7/25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5/7/25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5/7/25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2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2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5" Type="http://schemas.openxmlformats.org/officeDocument/2006/relationships/image" Target="../media/image2.png"/><Relationship Id="rId4" Type="http://schemas.openxmlformats.org/officeDocument/2006/relationships/image" Target="../media/image13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5" Type="http://schemas.openxmlformats.org/officeDocument/2006/relationships/image" Target="../media/image2.png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5" Type="http://schemas.openxmlformats.org/officeDocument/2006/relationships/image" Target="../media/image2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5" Type="http://schemas.openxmlformats.org/officeDocument/2006/relationships/image" Target="../media/image2.png"/><Relationship Id="rId4" Type="http://schemas.openxmlformats.org/officeDocument/2006/relationships/image" Target="../media/image16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6" Type="http://schemas.openxmlformats.org/officeDocument/2006/relationships/image" Target="../media/image2.png"/><Relationship Id="rId5" Type="http://schemas.openxmlformats.org/officeDocument/2006/relationships/hyperlink" Target="https://www.kaggle.com/datasets/anirudhchauhan/retail-store-inventory-forecasting-dataset" TargetMode="External"/><Relationship Id="rId4" Type="http://schemas.openxmlformats.org/officeDocument/2006/relationships/hyperlink" Target="https://github.com/Chukzimmani/milestone2-retail-forecasting/tree/main/BAN6800Milestone2_Retail_Forecasting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2.png"/><Relationship Id="rId5" Type="http://schemas.openxmlformats.org/officeDocument/2006/relationships/image" Target="../media/image3.jpeg"/><Relationship Id="rId4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2.png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slideLayout" Target="../slideLayouts/slideLayout6.xml"/><Relationship Id="rId7" Type="http://schemas.openxmlformats.org/officeDocument/2006/relationships/diagramColors" Target="../diagrams/colors1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2.png"/><Relationship Id="rId4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2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uits hanged in a clothes pile line">
            <a:extLst>
              <a:ext uri="{FF2B5EF4-FFF2-40B4-BE49-F238E27FC236}">
                <a16:creationId xmlns:a16="http://schemas.microsoft.com/office/drawing/2014/main" id="{3FCA1CC6-1F31-93FE-3B9A-C04FBE95F205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rcRect r="10999" b="-1"/>
          <a:stretch/>
        </p:blipFill>
        <p:spPr>
          <a:xfrm>
            <a:off x="20" y="10"/>
            <a:ext cx="9143979" cy="685799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B0222B5-B739-82A9-5CCC-C5585AE12A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819465" y="-2819458"/>
            <a:ext cx="3512260" cy="9151192"/>
          </a:xfrm>
          <a:prstGeom prst="rect">
            <a:avLst/>
          </a:prstGeom>
          <a:gradFill flip="none" rotWithShape="1">
            <a:gsLst>
              <a:gs pos="10000">
                <a:srgbClr val="000000">
                  <a:alpha val="0"/>
                </a:srgbClr>
              </a:gs>
              <a:gs pos="66000">
                <a:srgbClr val="000000">
                  <a:alpha val="46000"/>
                </a:srgbClr>
              </a:gs>
              <a:gs pos="100000">
                <a:srgbClr val="000000">
                  <a:alpha val="6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500" y="1137434"/>
            <a:ext cx="5850495" cy="1520987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3000" dirty="0">
                <a:solidFill>
                  <a:srgbClr val="FFFFFF"/>
                </a:solidFill>
              </a:rPr>
              <a:t>Demand Forecasting</a:t>
            </a:r>
          </a:p>
          <a:p>
            <a:pPr algn="l" defTabSz="914400">
              <a:lnSpc>
                <a:spcPct val="90000"/>
              </a:lnSpc>
            </a:pPr>
            <a:r>
              <a:rPr lang="en-US" sz="3000" dirty="0">
                <a:solidFill>
                  <a:srgbClr val="FFFFFF"/>
                </a:solidFill>
              </a:rPr>
              <a:t>Milestone 2 - Business Analytics Model Communication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BE23E75-E7E9-4D9F-6D25-5512363F86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355769" y="1075816"/>
            <a:ext cx="2425271" cy="9151191"/>
          </a:xfrm>
          <a:prstGeom prst="rect">
            <a:avLst/>
          </a:prstGeom>
          <a:gradFill flip="none" rotWithShape="1">
            <a:gsLst>
              <a:gs pos="10000">
                <a:srgbClr val="000000">
                  <a:alpha val="0"/>
                </a:srgbClr>
              </a:gs>
              <a:gs pos="66000">
                <a:srgbClr val="000000">
                  <a:alpha val="35000"/>
                </a:srgbClr>
              </a:gs>
              <a:gs pos="100000">
                <a:srgbClr val="000000">
                  <a:alpha val="45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1B115DB-65EB-3FC3-7284-CFDF4ADC60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8855" y="871146"/>
            <a:ext cx="552704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1">
            <a:extLst>
              <a:ext uri="{FF2B5EF4-FFF2-40B4-BE49-F238E27FC236}">
                <a16:creationId xmlns:a16="http://schemas.microsoft.com/office/drawing/2014/main" id="{03F73294-FF26-5F02-881E-3D1823195392}"/>
              </a:ext>
            </a:extLst>
          </p:cNvPr>
          <p:cNvSpPr txBox="1">
            <a:spLocks/>
          </p:cNvSpPr>
          <p:nvPr/>
        </p:nvSpPr>
        <p:spPr>
          <a:xfrm>
            <a:off x="578712" y="2551075"/>
            <a:ext cx="5850495" cy="152098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914400">
              <a:lnSpc>
                <a:spcPct val="90000"/>
              </a:lnSpc>
            </a:pPr>
            <a:r>
              <a:rPr lang="en-US" sz="2400" dirty="0">
                <a:solidFill>
                  <a:srgbClr val="FFFFFF"/>
                </a:solidFill>
              </a:rPr>
              <a:t>Presented By Chukwudi Emmanuel Ekweani</a:t>
            </a:r>
          </a:p>
          <a:p>
            <a:pPr algn="l" defTabSz="914400">
              <a:lnSpc>
                <a:spcPct val="90000"/>
              </a:lnSpc>
            </a:pPr>
            <a:r>
              <a:rPr lang="en-US" sz="2400" dirty="0">
                <a:solidFill>
                  <a:srgbClr val="FFFFFF"/>
                </a:solidFill>
              </a:rPr>
              <a:t>Learner ID: 141451</a:t>
            </a:r>
          </a:p>
        </p:txBody>
      </p:sp>
      <p:pic>
        <p:nvPicPr>
          <p:cNvPr id="7" name="Audio 6">
            <a:extLst>
              <a:ext uri="{FF2B5EF4-FFF2-40B4-BE49-F238E27FC236}">
                <a16:creationId xmlns:a16="http://schemas.microsoft.com/office/drawing/2014/main" id="{E0CE0C81-22D1-6DF5-C325-DC377439962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8112"/>
    </mc:Choice>
    <mc:Fallback>
      <p:transition spd="slow" advTm="381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2" grpId="0"/>
      <p:bldP spid="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83356" y="1928731"/>
            <a:ext cx="3333749" cy="2624327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1525" y="1967266"/>
            <a:ext cx="1971675" cy="2547257"/>
          </a:xfrm>
          <a:noFill/>
        </p:spPr>
        <p:txBody>
          <a:bodyPr anchor="ctr">
            <a:normAutofit/>
          </a:bodyPr>
          <a:lstStyle/>
          <a:p>
            <a:r>
              <a:rPr lang="en-GB" sz="2600">
                <a:solidFill>
                  <a:srgbClr val="FFFFFF"/>
                </a:solidFill>
              </a:rPr>
              <a:t>Forecast Comparison: SARIMAX vs Original</a:t>
            </a:r>
          </a:p>
        </p:txBody>
      </p:sp>
      <p:pic>
        <p:nvPicPr>
          <p:cNvPr id="3" name="Picture 2" descr="sarimax_vs_original_forecast_chart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2987" y="2156454"/>
            <a:ext cx="5085525" cy="2542762"/>
          </a:xfrm>
          <a:prstGeom prst="rect">
            <a:avLst/>
          </a:prstGeom>
        </p:spPr>
      </p:pic>
      <p:pic>
        <p:nvPicPr>
          <p:cNvPr id="5" name="Audio 4">
            <a:extLst>
              <a:ext uri="{FF2B5EF4-FFF2-40B4-BE49-F238E27FC236}">
                <a16:creationId xmlns:a16="http://schemas.microsoft.com/office/drawing/2014/main" id="{30342BF4-7D06-65C7-609F-1F4B427199D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5130"/>
    </mc:Choice>
    <mc:Fallback>
      <p:transition spd="slow" advTm="851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6776" y="923293"/>
            <a:ext cx="3022599" cy="46417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</a:pPr>
            <a:r>
              <a:rPr lang="en-US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Business Value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0A98BBA-D3EA-45DC-B8A1-9C61397D4C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55862"/>
            <a:ext cx="877720" cy="274629"/>
          </a:xfrm>
          <a:custGeom>
            <a:avLst/>
            <a:gdLst>
              <a:gd name="connsiteX0" fmla="*/ 453342 w 1170294"/>
              <a:gd name="connsiteY0" fmla="*/ 0 h 274629"/>
              <a:gd name="connsiteX1" fmla="*/ 689085 w 1170294"/>
              <a:gd name="connsiteY1" fmla="*/ 235744 h 274629"/>
              <a:gd name="connsiteX2" fmla="*/ 924829 w 1170294"/>
              <a:gd name="connsiteY2" fmla="*/ 0 h 274629"/>
              <a:gd name="connsiteX3" fmla="*/ 1170294 w 1170294"/>
              <a:gd name="connsiteY3" fmla="*/ 245465 h 274629"/>
              <a:gd name="connsiteX4" fmla="*/ 1153282 w 1170294"/>
              <a:gd name="connsiteY4" fmla="*/ 264908 h 274629"/>
              <a:gd name="connsiteX5" fmla="*/ 924829 w 1170294"/>
              <a:gd name="connsiteY5" fmla="*/ 38885 h 274629"/>
              <a:gd name="connsiteX6" fmla="*/ 689085 w 1170294"/>
              <a:gd name="connsiteY6" fmla="*/ 274629 h 274629"/>
              <a:gd name="connsiteX7" fmla="*/ 453342 w 1170294"/>
              <a:gd name="connsiteY7" fmla="*/ 38885 h 274629"/>
              <a:gd name="connsiteX8" fmla="*/ 215168 w 1170294"/>
              <a:gd name="connsiteY8" fmla="*/ 274629 h 274629"/>
              <a:gd name="connsiteX9" fmla="*/ 0 w 1170294"/>
              <a:gd name="connsiteY9" fmla="*/ 59462 h 274629"/>
              <a:gd name="connsiteX10" fmla="*/ 0 w 1170294"/>
              <a:gd name="connsiteY10" fmla="*/ 20577 h 274629"/>
              <a:gd name="connsiteX11" fmla="*/ 215168 w 1170294"/>
              <a:gd name="connsiteY11" fmla="*/ 235744 h 274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70294" h="274629">
                <a:moveTo>
                  <a:pt x="453342" y="0"/>
                </a:moveTo>
                <a:lnTo>
                  <a:pt x="689085" y="235744"/>
                </a:lnTo>
                <a:lnTo>
                  <a:pt x="924829" y="0"/>
                </a:lnTo>
                <a:lnTo>
                  <a:pt x="1170294" y="245465"/>
                </a:lnTo>
                <a:lnTo>
                  <a:pt x="1153282" y="264908"/>
                </a:lnTo>
                <a:lnTo>
                  <a:pt x="924829" y="38885"/>
                </a:lnTo>
                <a:lnTo>
                  <a:pt x="689085" y="274629"/>
                </a:lnTo>
                <a:lnTo>
                  <a:pt x="453342" y="38885"/>
                </a:lnTo>
                <a:lnTo>
                  <a:pt x="215168" y="274629"/>
                </a:lnTo>
                <a:lnTo>
                  <a:pt x="0" y="59462"/>
                </a:lnTo>
                <a:lnTo>
                  <a:pt x="0" y="20577"/>
                </a:lnTo>
                <a:lnTo>
                  <a:pt x="215168" y="235744"/>
                </a:lnTo>
                <a:close/>
              </a:path>
            </a:pathLst>
          </a:cu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2E4C95AB-2BD7-4E38-BDD5-1E41F3A9BC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90894"/>
            <a:ext cx="877720" cy="274629"/>
          </a:xfrm>
          <a:custGeom>
            <a:avLst/>
            <a:gdLst>
              <a:gd name="connsiteX0" fmla="*/ 453342 w 1170294"/>
              <a:gd name="connsiteY0" fmla="*/ 0 h 274629"/>
              <a:gd name="connsiteX1" fmla="*/ 689085 w 1170294"/>
              <a:gd name="connsiteY1" fmla="*/ 238174 h 274629"/>
              <a:gd name="connsiteX2" fmla="*/ 924829 w 1170294"/>
              <a:gd name="connsiteY2" fmla="*/ 0 h 274629"/>
              <a:gd name="connsiteX3" fmla="*/ 1170294 w 1170294"/>
              <a:gd name="connsiteY3" fmla="*/ 247895 h 274629"/>
              <a:gd name="connsiteX4" fmla="*/ 1153282 w 1170294"/>
              <a:gd name="connsiteY4" fmla="*/ 264908 h 274629"/>
              <a:gd name="connsiteX5" fmla="*/ 924829 w 1170294"/>
              <a:gd name="connsiteY5" fmla="*/ 38885 h 274629"/>
              <a:gd name="connsiteX6" fmla="*/ 689085 w 1170294"/>
              <a:gd name="connsiteY6" fmla="*/ 274629 h 274629"/>
              <a:gd name="connsiteX7" fmla="*/ 453342 w 1170294"/>
              <a:gd name="connsiteY7" fmla="*/ 38885 h 274629"/>
              <a:gd name="connsiteX8" fmla="*/ 215168 w 1170294"/>
              <a:gd name="connsiteY8" fmla="*/ 274629 h 274629"/>
              <a:gd name="connsiteX9" fmla="*/ 0 w 1170294"/>
              <a:gd name="connsiteY9" fmla="*/ 59462 h 274629"/>
              <a:gd name="connsiteX10" fmla="*/ 0 w 1170294"/>
              <a:gd name="connsiteY10" fmla="*/ 20789 h 274629"/>
              <a:gd name="connsiteX11" fmla="*/ 215168 w 1170294"/>
              <a:gd name="connsiteY11" fmla="*/ 238174 h 274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70294" h="274629">
                <a:moveTo>
                  <a:pt x="453342" y="0"/>
                </a:moveTo>
                <a:lnTo>
                  <a:pt x="689085" y="238174"/>
                </a:lnTo>
                <a:lnTo>
                  <a:pt x="924829" y="0"/>
                </a:lnTo>
                <a:lnTo>
                  <a:pt x="1170294" y="247895"/>
                </a:lnTo>
                <a:lnTo>
                  <a:pt x="1153282" y="264908"/>
                </a:lnTo>
                <a:lnTo>
                  <a:pt x="924829" y="38885"/>
                </a:lnTo>
                <a:lnTo>
                  <a:pt x="689085" y="274629"/>
                </a:lnTo>
                <a:lnTo>
                  <a:pt x="453342" y="38885"/>
                </a:lnTo>
                <a:lnTo>
                  <a:pt x="215168" y="274629"/>
                </a:lnTo>
                <a:lnTo>
                  <a:pt x="0" y="59462"/>
                </a:lnTo>
                <a:lnTo>
                  <a:pt x="0" y="20789"/>
                </a:lnTo>
                <a:lnTo>
                  <a:pt x="215168" y="23817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4760234" y="2391595"/>
            <a:ext cx="3912879" cy="20748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Reliable forecasting helps optimize inventory and reduce waste.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Informs promotional timing and regional stock distribution.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Supports long-term planning with data-driven insights.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5836128-58DE-4E5A-B27E-DFE747CA0B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341014" y="5364542"/>
            <a:ext cx="1171823" cy="1493465"/>
            <a:chOff x="3121343" y="4864099"/>
            <a:chExt cx="2085971" cy="1993901"/>
          </a:xfrm>
          <a:solidFill>
            <a:schemeClr val="bg1"/>
          </a:solidFill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A92DF49A-063A-4F60-BE30-D268264925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38556" y="4981312"/>
              <a:ext cx="442726" cy="44272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70DCBBE0-7DEE-43ED-BEE3-ABB179CFC1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128809" y="4871565"/>
              <a:ext cx="902626" cy="902626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39FE8DF-D1B2-4074-9BDF-C458EA0123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121343" y="4864099"/>
              <a:ext cx="1152732" cy="1152732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61C143B5-6E24-417D-A035-65747A8E9D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152324" y="4894707"/>
              <a:ext cx="1321462" cy="1321838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331ED8C-8819-4FFB-BF3C-FDA6A90D4B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15037" y="4957793"/>
              <a:ext cx="1428975" cy="1428975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2A39574D-5ECC-4A94-9CB6-646D90DA5A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301642" y="5044398"/>
              <a:ext cx="1490195" cy="1490195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6A73D6F7-977D-4026-8F68-CA63C162C6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09523" y="5152279"/>
              <a:ext cx="1509607" cy="1509607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56348370-4FD9-4A99-BB05-944D5B0B0E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538685" y="5279576"/>
              <a:ext cx="1488326" cy="1490192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D1146D46-43DB-4487-A191-0970511C33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83896" y="5426652"/>
              <a:ext cx="1429720" cy="1429720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DDA0090F-4FBF-434D-83B1-B274F83A91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01021" y="5597624"/>
              <a:ext cx="1275308" cy="1260376"/>
            </a:xfrm>
            <a:custGeom>
              <a:avLst/>
              <a:gdLst>
                <a:gd name="connsiteX0" fmla="*/ 1260376 w 1275308"/>
                <a:gd name="connsiteY0" fmla="*/ 0 h 1260376"/>
                <a:gd name="connsiteX1" fmla="*/ 1275308 w 1275308"/>
                <a:gd name="connsiteY1" fmla="*/ 52634 h 1260376"/>
                <a:gd name="connsiteX2" fmla="*/ 67566 w 1275308"/>
                <a:gd name="connsiteY2" fmla="*/ 1260376 h 1260376"/>
                <a:gd name="connsiteX3" fmla="*/ 0 w 1275308"/>
                <a:gd name="connsiteY3" fmla="*/ 1260376 h 1260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5308" h="1260376">
                  <a:moveTo>
                    <a:pt x="1260376" y="0"/>
                  </a:moveTo>
                  <a:cubicBezTo>
                    <a:pt x="1265977" y="17174"/>
                    <a:pt x="1270829" y="34716"/>
                    <a:pt x="1275308" y="52634"/>
                  </a:cubicBezTo>
                  <a:lnTo>
                    <a:pt x="67566" y="1260376"/>
                  </a:lnTo>
                  <a:lnTo>
                    <a:pt x="0" y="1260376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C8DF6032-C07A-45C6-8A4F-04EF4EDC04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141456" y="5797338"/>
              <a:ext cx="1065858" cy="1060662"/>
            </a:xfrm>
            <a:custGeom>
              <a:avLst/>
              <a:gdLst>
                <a:gd name="connsiteX0" fmla="*/ 1061006 w 1065858"/>
                <a:gd name="connsiteY0" fmla="*/ 0 h 1060662"/>
                <a:gd name="connsiteX1" fmla="*/ 1065858 w 1065858"/>
                <a:gd name="connsiteY1" fmla="*/ 62342 h 1060662"/>
                <a:gd name="connsiteX2" fmla="*/ 67196 w 1065858"/>
                <a:gd name="connsiteY2" fmla="*/ 1060662 h 1060662"/>
                <a:gd name="connsiteX3" fmla="*/ 0 w 1065858"/>
                <a:gd name="connsiteY3" fmla="*/ 1060662 h 1060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5858" h="1060662">
                  <a:moveTo>
                    <a:pt x="1061006" y="0"/>
                  </a:moveTo>
                  <a:cubicBezTo>
                    <a:pt x="1063248" y="20905"/>
                    <a:pt x="1064741" y="41809"/>
                    <a:pt x="1065858" y="62342"/>
                  </a:cubicBezTo>
                  <a:lnTo>
                    <a:pt x="67196" y="1060662"/>
                  </a:lnTo>
                  <a:lnTo>
                    <a:pt x="0" y="106066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F5B89F44-A096-479D-AD1F-120561C282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1830" y="6039978"/>
              <a:ext cx="818022" cy="818022"/>
            </a:xfrm>
            <a:custGeom>
              <a:avLst/>
              <a:gdLst>
                <a:gd name="connsiteX0" fmla="*/ 818022 w 818022"/>
                <a:gd name="connsiteY0" fmla="*/ 0 h 818022"/>
                <a:gd name="connsiteX1" fmla="*/ 804584 w 818022"/>
                <a:gd name="connsiteY1" fmla="*/ 80632 h 818022"/>
                <a:gd name="connsiteX2" fmla="*/ 67190 w 818022"/>
                <a:gd name="connsiteY2" fmla="*/ 818022 h 818022"/>
                <a:gd name="connsiteX3" fmla="*/ 0 w 818022"/>
                <a:gd name="connsiteY3" fmla="*/ 818022 h 81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8022" h="818022">
                  <a:moveTo>
                    <a:pt x="818022" y="0"/>
                  </a:moveTo>
                  <a:cubicBezTo>
                    <a:pt x="814660" y="27250"/>
                    <a:pt x="810180" y="53755"/>
                    <a:pt x="804584" y="80632"/>
                  </a:cubicBezTo>
                  <a:lnTo>
                    <a:pt x="67190" y="818022"/>
                  </a:lnTo>
                  <a:lnTo>
                    <a:pt x="0" y="81802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25547DC8-8B87-4446-9CC9-65AF04A5FE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647375" y="6390131"/>
              <a:ext cx="442354" cy="442354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</p:grpSp>
      <p:pic>
        <p:nvPicPr>
          <p:cNvPr id="5" name="Audio 4">
            <a:extLst>
              <a:ext uri="{FF2B5EF4-FFF2-40B4-BE49-F238E27FC236}">
                <a16:creationId xmlns:a16="http://schemas.microsoft.com/office/drawing/2014/main" id="{AF54345D-1864-E6AB-B2F9-F56159B0C4B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8704"/>
    </mc:Choice>
    <mc:Fallback>
      <p:transition spd="slow" advTm="887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84ECDE7A-6944-466D-8FFE-149A29BA6B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B3420082-9415-44EC-802E-C77D71D59C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8656" y="0"/>
            <a:ext cx="8375586" cy="2018806"/>
          </a:xfrm>
          <a:prstGeom prst="rect">
            <a:avLst/>
          </a:prstGeom>
          <a:ln w="12700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55A52C45-1FCB-4636-A80F-2849B8226C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5196" y="0"/>
            <a:ext cx="8366760" cy="2011680"/>
          </a:xfrm>
          <a:prstGeom prst="rect">
            <a:avLst/>
          </a:prstGeom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6676" y="548640"/>
            <a:ext cx="7626096" cy="11795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3500"/>
              <a:t>Forecast Comparison: SARIMAX vs Original Forecast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68EB4DD-3704-43AD-92B3-C4E0C6EA92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4125" y="770799"/>
            <a:ext cx="96012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4"/>
          <a:srcRect l="27001" r="11993" b="1"/>
          <a:stretch/>
        </p:blipFill>
        <p:spPr>
          <a:xfrm>
            <a:off x="681228" y="2478024"/>
            <a:ext cx="4507391" cy="369417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558589" y="2478024"/>
            <a:ext cx="2904183" cy="36941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/>
              <a:t>This slide compares the SARIMAX model's forecast with the original demand forecast from the dataset using the last 30 days of actual sales data.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400"/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/>
              <a:t>• Original Forecast MAE: ~2,356, RMSE: ~2,462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/>
              <a:t>• SARIMAX Forecast MAE: ~672.6, RMSE: ~776.5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400"/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/>
              <a:t>The SARIMAX model significantly outperforms the original method in predictive accuracy, making it more reliable for inventory decisions.</a:t>
            </a:r>
          </a:p>
        </p:txBody>
      </p:sp>
      <p:pic>
        <p:nvPicPr>
          <p:cNvPr id="6" name="Audio 5">
            <a:extLst>
              <a:ext uri="{FF2B5EF4-FFF2-40B4-BE49-F238E27FC236}">
                <a16:creationId xmlns:a16="http://schemas.microsoft.com/office/drawing/2014/main" id="{660CDC3F-94B3-A81E-1AED-741FEEBE82A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426"/>
    </mc:Choice>
    <mc:Fallback>
      <p:transition spd="slow" advTm="164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AEBFCD5-5356-4326-8D39-8235A46CD7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5606" y="1187311"/>
            <a:ext cx="3817164" cy="4483379"/>
          </a:xfrm>
          <a:prstGeom prst="rect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6814848-248A-47DD-88E0-95099D951E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8975" y="1178924"/>
            <a:ext cx="3817164" cy="4483379"/>
          </a:xfrm>
          <a:prstGeom prst="rect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18BDA89-0D2C-4C4E-99F6-D7A220FE48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7840" y="1130846"/>
            <a:ext cx="3779606" cy="4439266"/>
          </a:xfrm>
          <a:prstGeom prst="rect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aphic 38">
            <a:extLst>
              <a:ext uri="{FF2B5EF4-FFF2-40B4-BE49-F238E27FC236}">
                <a16:creationId xmlns:a16="http://schemas.microsoft.com/office/drawing/2014/main" id="{6B67BE95-96EF-433C-9F29-B0732AA6B6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7280" y="1424181"/>
            <a:ext cx="1016653" cy="503582"/>
            <a:chOff x="2267504" y="2540250"/>
            <a:chExt cx="1990951" cy="739640"/>
          </a:xfrm>
          <a:solidFill>
            <a:schemeClr val="bg1"/>
          </a:solidFill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D324976-1596-4B76-A61C-5626816B24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C44DEF24-FB22-48A2-8257-B97AD7E1AA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1" name="Graphic 212">
            <a:extLst>
              <a:ext uri="{FF2B5EF4-FFF2-40B4-BE49-F238E27FC236}">
                <a16:creationId xmlns:a16="http://schemas.microsoft.com/office/drawing/2014/main" id="{7CE98B01-ED41-482F-AFA1-19C7FA7C04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01876" y="629793"/>
            <a:ext cx="685924" cy="91456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3" name="Graphic 212">
            <a:extLst>
              <a:ext uri="{FF2B5EF4-FFF2-40B4-BE49-F238E27FC236}">
                <a16:creationId xmlns:a16="http://schemas.microsoft.com/office/drawing/2014/main" id="{B9CABDD0-8DF6-4974-A224-9A2A817780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01876" y="629793"/>
            <a:ext cx="685924" cy="91456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grpSp>
        <p:nvGrpSpPr>
          <p:cNvPr id="25" name="Graphic 4">
            <a:extLst>
              <a:ext uri="{FF2B5EF4-FFF2-40B4-BE49-F238E27FC236}">
                <a16:creationId xmlns:a16="http://schemas.microsoft.com/office/drawing/2014/main" id="{D6E8B984-55B9-4A62-A043-997D00F0AE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149521" y="5188771"/>
            <a:ext cx="807591" cy="1076789"/>
            <a:chOff x="5829300" y="3162300"/>
            <a:chExt cx="532256" cy="532257"/>
          </a:xfrm>
          <a:solidFill>
            <a:schemeClr val="bg1"/>
          </a:solidFill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D4FAF4A8-82EB-4F6F-B601-43EBF0BD12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26F2473F-E069-4558-9B41-E285BBE030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FC9A4A76-2C9F-486C-9663-6A30A022DE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8431DC7-D4CB-479A-AFA4-5B0C597A2E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30755DA1-6F28-4612-A4A7-B915468C6D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4616ED79-5475-49E6-A5FE-8D9DB12FB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21DCEB47-7140-4682-8DBF-7667BE28FC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EA931BD3-5A56-42F2-B6B5-647B28D1CF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820E4C8E-4190-498D-9556-6DA668A81F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54B2F30F-0B57-4D60-A087-CD6A471F68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FC5E8C73-ED41-4214-AEE6-3C5F493846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B1F94534-FE3E-476C-870B-E714E4A668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8DE6C1B0-4D58-4937-B2B7-B1207CA18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Title 1">
            <a:extLst>
              <a:ext uri="{FF2B5EF4-FFF2-40B4-BE49-F238E27FC236}">
                <a16:creationId xmlns:a16="http://schemas.microsoft.com/office/drawing/2014/main" id="{117EE88F-9E78-A95C-95DC-36D1308C9CDD}"/>
              </a:ext>
            </a:extLst>
          </p:cNvPr>
          <p:cNvSpPr txBox="1">
            <a:spLocks/>
          </p:cNvSpPr>
          <p:nvPr/>
        </p:nvSpPr>
        <p:spPr>
          <a:xfrm>
            <a:off x="628650" y="1391619"/>
            <a:ext cx="3679050" cy="40421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Model Evaluation: R² for SARIMAX Models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174A95-18E5-EF68-5EDA-FF22955B7E76}"/>
              </a:ext>
            </a:extLst>
          </p:cNvPr>
          <p:cNvSpPr txBox="1"/>
          <p:nvPr/>
        </p:nvSpPr>
        <p:spPr>
          <a:xfrm>
            <a:off x="4857952" y="1130846"/>
            <a:ext cx="373107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R² scores for SARIMAX models (last 30 days):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• Baseline: -0.1201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• Tuned: -0.1173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>
              <a:solidFill>
                <a:schemeClr val="bg1"/>
              </a:solidFill>
            </a:endParaRP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Negative R² means the model performed worse than a constant average prediction.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Despite this, SARIMAX had strong MAE and RMSE and is still recommended for trend-aware forecasting.</a:t>
            </a:r>
          </a:p>
        </p:txBody>
      </p:sp>
      <p:pic>
        <p:nvPicPr>
          <p:cNvPr id="5" name="Audio 4">
            <a:extLst>
              <a:ext uri="{FF2B5EF4-FFF2-40B4-BE49-F238E27FC236}">
                <a16:creationId xmlns:a16="http://schemas.microsoft.com/office/drawing/2014/main" id="{FBF0225B-A4EB-8FEB-6FC9-D24349D97C6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6810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7317"/>
    </mc:Choice>
    <mc:Fallback>
      <p:transition spd="slow" advTm="873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37653DA-9FD6-32DB-B496-846CA1F9DCB7}"/>
              </a:ext>
            </a:extLst>
          </p:cNvPr>
          <p:cNvSpPr txBox="1">
            <a:spLocks/>
          </p:cNvSpPr>
          <p:nvPr/>
        </p:nvSpPr>
        <p:spPr>
          <a:xfrm>
            <a:off x="5117908" y="741391"/>
            <a:ext cx="3368866" cy="161620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914400">
              <a:lnSpc>
                <a:spcPct val="90000"/>
              </a:lnSpc>
              <a:spcAft>
                <a:spcPts val="600"/>
              </a:spcAft>
            </a:pPr>
            <a:r>
              <a:rPr lang="en-US" sz="2800"/>
              <a:t>Linear Regression Model</a:t>
            </a:r>
          </a:p>
        </p:txBody>
      </p:sp>
      <p:pic>
        <p:nvPicPr>
          <p:cNvPr id="9" name="Picture 8" descr="Financial graphs on a dark display">
            <a:extLst>
              <a:ext uri="{FF2B5EF4-FFF2-40B4-BE49-F238E27FC236}">
                <a16:creationId xmlns:a16="http://schemas.microsoft.com/office/drawing/2014/main" id="{CEA671D6-D78C-894F-3080-57522222533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6262" r="32071"/>
          <a:stretch/>
        </p:blipFill>
        <p:spPr>
          <a:xfrm>
            <a:off x="20" y="10"/>
            <a:ext cx="4571980" cy="6857990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5EFBDE31-BB3E-6CFC-23CD-B5976DA384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92521" cy="6858000"/>
            <a:chOff x="12068638" y="0"/>
            <a:chExt cx="123362" cy="685800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80A60EC-72BB-121F-556A-E2837FD99A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91A2FAE-D41C-FF5D-B0A0-7808248EDC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4139706"/>
              <a:ext cx="123362" cy="2718294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59FD9A39-84DA-3538-BA5B-13CB15AFF31B}"/>
              </a:ext>
            </a:extLst>
          </p:cNvPr>
          <p:cNvSpPr txBox="1"/>
          <p:nvPr/>
        </p:nvSpPr>
        <p:spPr>
          <a:xfrm>
            <a:off x="5117908" y="2533476"/>
            <a:ext cx="3368865" cy="34478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/>
              <a:t>• R²: 0.25 | MAE: ~16.4 | RMSE: ~20.7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/>
              <a:t>Linear Regression helps explain key sales drivers: Inventory, Seasonality, Price.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/>
              <a:t>Recommended for understanding variable impact and business strategy decisions.</a:t>
            </a:r>
          </a:p>
        </p:txBody>
      </p:sp>
      <p:pic>
        <p:nvPicPr>
          <p:cNvPr id="3" name="Audio 2">
            <a:extLst>
              <a:ext uri="{FF2B5EF4-FFF2-40B4-BE49-F238E27FC236}">
                <a16:creationId xmlns:a16="http://schemas.microsoft.com/office/drawing/2014/main" id="{5FE3AE48-B884-1C55-71C7-0EAA7F389A1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6597"/>
    </mc:Choice>
    <mc:Fallback>
      <p:transition spd="slow" advTm="1165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32713" y="741391"/>
            <a:ext cx="2582636" cy="161620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2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Inventory Level as a Predictor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E6134DF-967B-F47C-440F-EEC7E2E5DA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335" y="1821601"/>
            <a:ext cx="4837162" cy="314415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932713" y="2533476"/>
            <a:ext cx="2582636" cy="34478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/>
              <a:t>Simple linear regression (Inventory → Units Sold)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/>
              <a:t>R² Score: 0.40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/>
              <a:t>Inventory level alone explains ~40% of sales variability.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/>
              <a:t>Helps identify understocking or overstocking risks.</a:t>
            </a:r>
            <a:endParaRPr lang="en-US" sz="1700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1C49F18-8757-4E87-5C2E-9D6D7B82BA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768" y="6737718"/>
            <a:ext cx="9155399" cy="123363"/>
            <a:chOff x="-5025" y="6737718"/>
            <a:chExt cx="12207200" cy="123363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25C84D91-E5BF-B919-ACEF-4A25262CEE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D889E38-27CA-E23F-B646-8D7B4BB17D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Audio 4">
            <a:extLst>
              <a:ext uri="{FF2B5EF4-FFF2-40B4-BE49-F238E27FC236}">
                <a16:creationId xmlns:a16="http://schemas.microsoft.com/office/drawing/2014/main" id="{6E07F6FC-4F90-33D9-800B-1BB4FB6EE81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4501"/>
    </mc:Choice>
    <mc:Fallback>
      <p:transition spd="slow" advTm="645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83356" y="1928731"/>
            <a:ext cx="3333749" cy="2624327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1525" y="1967266"/>
            <a:ext cx="1971675" cy="2547257"/>
          </a:xfrm>
          <a:noFill/>
        </p:spPr>
        <p:txBody>
          <a:bodyPr anchor="ctr">
            <a:normAutofit/>
          </a:bodyPr>
          <a:lstStyle/>
          <a:p>
            <a:r>
              <a:rPr lang="en-GB" sz="2600">
                <a:solidFill>
                  <a:srgbClr val="FFFFFF"/>
                </a:solidFill>
              </a:rPr>
              <a:t>Feature Importance: Random Forest Model</a:t>
            </a:r>
          </a:p>
        </p:txBody>
      </p:sp>
      <p:pic>
        <p:nvPicPr>
          <p:cNvPr id="3" name="Picture 2" descr="feature_importance_rf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2987" y="1838607"/>
            <a:ext cx="5085525" cy="3178456"/>
          </a:xfrm>
          <a:prstGeom prst="rect">
            <a:avLst/>
          </a:prstGeom>
        </p:spPr>
      </p:pic>
      <p:pic>
        <p:nvPicPr>
          <p:cNvPr id="5" name="Audio 4">
            <a:extLst>
              <a:ext uri="{FF2B5EF4-FFF2-40B4-BE49-F238E27FC236}">
                <a16:creationId xmlns:a16="http://schemas.microsoft.com/office/drawing/2014/main" id="{FE8FF5B2-1332-36A7-D18D-883D23A970C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3978"/>
    </mc:Choice>
    <mc:Fallback>
      <p:transition spd="slow" advTm="439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3938487" cy="180730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4100" dirty="0"/>
              <a:t>Final Summary and Recommendation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26364" y="2170703"/>
            <a:ext cx="3516266" cy="4460682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/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This project explored multiple data-driven approaches to forecast Clothing sales and analyze drivers of demand: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SARIMAX outperformed the original forecast and other models in predictive accuracy (MAE ~672).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Linear Regression provided the most interpretable model for understanding key sales influencers like Inventory, Seasonality, and Price.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Inventory Level was the strongest sales predictor across all models.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Random Forest offered insight into feature importance but underperformed in accuracy.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Recommendation: Use SARIMAX for regular forecasting, and Linear Regression for internal strategy decisions.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Deploy SARIMAX model weekly to update forecasts.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Incorporate real-time weather and holiday data for accuracy.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</p:txBody>
      </p:sp>
      <p:pic>
        <p:nvPicPr>
          <p:cNvPr id="5" name="Picture 4" descr="Calculator, pen, compass, money and a paper with graphs printed on it">
            <a:extLst>
              <a:ext uri="{FF2B5EF4-FFF2-40B4-BE49-F238E27FC236}">
                <a16:creationId xmlns:a16="http://schemas.microsoft.com/office/drawing/2014/main" id="{0C4ADFD1-4007-36BE-0B4F-4F1542EFBF9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1073" r="29637" b="-1"/>
          <a:stretch/>
        </p:blipFill>
        <p:spPr>
          <a:xfrm>
            <a:off x="4671911" y="10"/>
            <a:ext cx="4472089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pic>
        <p:nvPicPr>
          <p:cNvPr id="6" name="Audio 5">
            <a:extLst>
              <a:ext uri="{FF2B5EF4-FFF2-40B4-BE49-F238E27FC236}">
                <a16:creationId xmlns:a16="http://schemas.microsoft.com/office/drawing/2014/main" id="{6742F8B6-874F-1313-B892-188D2D59DA4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2416"/>
    </mc:Choice>
    <mc:Fallback>
      <p:transition spd="slow" advTm="2124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7255E-B91F-FDC8-05CD-799A5DC61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G" dirty="0"/>
              <a:t>Project Files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00A9A6-0E48-C2BD-1C93-D56AF60B263B}"/>
              </a:ext>
            </a:extLst>
          </p:cNvPr>
          <p:cNvSpPr txBox="1"/>
          <p:nvPr/>
        </p:nvSpPr>
        <p:spPr>
          <a:xfrm>
            <a:off x="906448" y="2551837"/>
            <a:ext cx="733110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G" dirty="0"/>
              <a:t>Github Repo: </a:t>
            </a:r>
            <a:r>
              <a:rPr lang="en-GB" dirty="0">
                <a:hlinkClick r:id="rId4"/>
              </a:rPr>
              <a:t>https://github.com/Chukzimmani/milestone2-retail-forecasting/tree/main/BAN6800Milestone2_Retail_Forecasting</a:t>
            </a:r>
            <a:endParaRPr lang="en-GB" dirty="0"/>
          </a:p>
          <a:p>
            <a:endParaRPr lang="en-GB" dirty="0"/>
          </a:p>
          <a:p>
            <a:r>
              <a:rPr lang="en-GB" dirty="0"/>
              <a:t>Dataset: </a:t>
            </a:r>
            <a:r>
              <a:rPr lang="en-GB" dirty="0">
                <a:hlinkClick r:id="rId5"/>
              </a:rPr>
              <a:t>https://www.kaggle.com/datasets/anirudhchauhan/retail-store-inventory-forecasting-dataset</a:t>
            </a:r>
            <a:endParaRPr lang="en-GB" dirty="0"/>
          </a:p>
          <a:p>
            <a:endParaRPr lang="en-NG" dirty="0"/>
          </a:p>
        </p:txBody>
      </p:sp>
      <p:pic>
        <p:nvPicPr>
          <p:cNvPr id="5" name="Audio 4">
            <a:extLst>
              <a:ext uri="{FF2B5EF4-FFF2-40B4-BE49-F238E27FC236}">
                <a16:creationId xmlns:a16="http://schemas.microsoft.com/office/drawing/2014/main" id="{18FB11F0-BB46-70A5-EFA7-29212FDA58C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7659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672"/>
    </mc:Choice>
    <mc:Fallback>
      <p:transition spd="slow" advTm="286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399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391835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352" y="350196"/>
            <a:ext cx="3485178" cy="16245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3500"/>
              <a:t>Introduction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3446" y="2325758"/>
            <a:ext cx="3603084" cy="41823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600" b="0" i="0" dirty="0">
                <a:effectLst/>
                <a:latin typeface="Roboto" panose="02000000000000000000" pitchFamily="2" charset="0"/>
              </a:rPr>
              <a:t>I refined the dataset used to strengthen the forecasting model. The new dataset contains daily sales, inventory, pricing, and promotion data to give clearer insights into demand </a:t>
            </a:r>
            <a:r>
              <a:rPr lang="en-GB" sz="1600" b="0" i="0" dirty="0" err="1">
                <a:effectLst/>
                <a:latin typeface="Roboto" panose="02000000000000000000" pitchFamily="2" charset="0"/>
              </a:rPr>
              <a:t>behavior</a:t>
            </a:r>
            <a:r>
              <a:rPr lang="en-GB" sz="1600" b="0" i="0" dirty="0">
                <a:effectLst/>
                <a:latin typeface="Roboto" panose="02000000000000000000" pitchFamily="2" charset="0"/>
              </a:rPr>
              <a:t> in real life.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We explore data insights and apply time series forecasting using the SARIMAX (</a:t>
            </a:r>
            <a:r>
              <a:rPr lang="en-GB" sz="1600" dirty="0"/>
              <a:t>Seasonal </a:t>
            </a:r>
            <a:r>
              <a:rPr lang="en-GB" sz="1600" dirty="0" err="1"/>
              <a:t>AutoRegressive</a:t>
            </a:r>
            <a:r>
              <a:rPr lang="en-GB" sz="1600" dirty="0"/>
              <a:t> Integrated Moving Average with </a:t>
            </a:r>
            <a:r>
              <a:rPr lang="en-GB" sz="1600" dirty="0" err="1"/>
              <a:t>eXogenous</a:t>
            </a:r>
            <a:r>
              <a:rPr lang="en-GB" sz="1600" dirty="0"/>
              <a:t> variables</a:t>
            </a:r>
            <a:r>
              <a:rPr lang="en-US" sz="1700" dirty="0"/>
              <a:t>) model. We also worked with linear regression and random forest.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The final goal is to provide actionable strategies to improve the stocking of products.</a:t>
            </a:r>
          </a:p>
        </p:txBody>
      </p:sp>
      <p:pic>
        <p:nvPicPr>
          <p:cNvPr id="5" name="Picture 4" descr="Abstract blurred background of department store">
            <a:extLst>
              <a:ext uri="{FF2B5EF4-FFF2-40B4-BE49-F238E27FC236}">
                <a16:creationId xmlns:a16="http://schemas.microsoft.com/office/drawing/2014/main" id="{0EB08B59-A30B-BC0E-8FE5-469245E678E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1769" r="33681" b="-2"/>
          <a:stretch/>
        </p:blipFill>
        <p:spPr>
          <a:xfrm>
            <a:off x="4572000" y="1"/>
            <a:ext cx="4577118" cy="6858000"/>
          </a:xfrm>
          <a:prstGeom prst="rect">
            <a:avLst/>
          </a:prstGeom>
        </p:spPr>
      </p:pic>
      <p:pic>
        <p:nvPicPr>
          <p:cNvPr id="16" name="Audio 15">
            <a:extLst>
              <a:ext uri="{FF2B5EF4-FFF2-40B4-BE49-F238E27FC236}">
                <a16:creationId xmlns:a16="http://schemas.microsoft.com/office/drawing/2014/main" id="{332027A5-1123-73B0-BDA5-02C8CD04192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6816"/>
    </mc:Choice>
    <mc:Fallback>
      <p:transition spd="slow" advTm="1068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B210AC1D-4063-4C6E-9528-FA9C4C0C18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2F8C595-E68C-4306-AED8-DC7826A0A5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562310" cy="6858000"/>
          </a:xfrm>
          <a:prstGeom prst="rect">
            <a:avLst/>
          </a:prstGeom>
          <a:ln>
            <a:noFill/>
          </a:ln>
          <a:effectLst>
            <a:outerShdw blurRad="889000" dist="406400" dir="21540000" sx="90000" sy="90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02556" y="762001"/>
            <a:ext cx="3117384" cy="170824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3500"/>
              <a:t>Business Problem</a:t>
            </a:r>
          </a:p>
        </p:txBody>
      </p:sp>
      <p:pic>
        <p:nvPicPr>
          <p:cNvPr id="5" name="Picture 4" descr="Cardboard boxes on conveyor belt">
            <a:extLst>
              <a:ext uri="{FF2B5EF4-FFF2-40B4-BE49-F238E27FC236}">
                <a16:creationId xmlns:a16="http://schemas.microsoft.com/office/drawing/2014/main" id="{741DF44B-054B-EC05-6296-EDD21468B5B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2824" r="22676" b="-2"/>
          <a:stretch/>
        </p:blipFill>
        <p:spPr>
          <a:xfrm>
            <a:off x="20" y="-2"/>
            <a:ext cx="4571980" cy="685800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102556" y="2140889"/>
            <a:ext cx="3117384" cy="28110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Retail stores always face the challenge of predicting what customers need part-time.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Overstocking leads to waste, while understocking leads to lost sales and tarnishes the image of the company.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We aim to build a reliable forecasting model for better stock planning.</a:t>
            </a:r>
          </a:p>
        </p:txBody>
      </p:sp>
      <p:pic>
        <p:nvPicPr>
          <p:cNvPr id="6" name="Audio 5">
            <a:extLst>
              <a:ext uri="{FF2B5EF4-FFF2-40B4-BE49-F238E27FC236}">
                <a16:creationId xmlns:a16="http://schemas.microsoft.com/office/drawing/2014/main" id="{EB70A106-2B75-B295-F34D-E4CC8393A02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4709"/>
    </mc:Choice>
    <mc:Fallback>
      <p:transition spd="slow" advTm="1547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C541B88-1AE9-40C3-AFD5-967787C197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5F17139-31EE-46AC-B04F-DBBD852DD6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667947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195697"/>
            <a:ext cx="2400300" cy="423811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Why We Updated the Dataset</a:t>
            </a:r>
          </a:p>
        </p:txBody>
      </p:sp>
      <p:grpSp>
        <p:nvGrpSpPr>
          <p:cNvPr id="13" name="Graphic 38">
            <a:extLst>
              <a:ext uri="{FF2B5EF4-FFF2-40B4-BE49-F238E27FC236}">
                <a16:creationId xmlns:a16="http://schemas.microsoft.com/office/drawing/2014/main" id="{7CF625D3-71A3-4F30-A096-8EF334E959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02912"/>
            <a:ext cx="1432689" cy="709660"/>
            <a:chOff x="2267504" y="2540250"/>
            <a:chExt cx="1990951" cy="739640"/>
          </a:xfrm>
          <a:solidFill>
            <a:schemeClr val="bg1"/>
          </a:solidFill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6754E2F-F56E-4BA3-99DD-8EBF110E34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24A69059-7C49-49C6-B071-F2A9B558E0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7" name="Oval 16">
            <a:extLst>
              <a:ext uri="{FF2B5EF4-FFF2-40B4-BE49-F238E27FC236}">
                <a16:creationId xmlns:a16="http://schemas.microsoft.com/office/drawing/2014/main" id="{89D16701-DA76-4F72-BB63-E2C3FFBDFE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695" y="4752208"/>
            <a:ext cx="273765" cy="365021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CC28BE1-9DC6-43FE-9582-39F091098D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695" y="4752208"/>
            <a:ext cx="273765" cy="365021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21" name="Graphic 4">
            <a:extLst>
              <a:ext uri="{FF2B5EF4-FFF2-40B4-BE49-F238E27FC236}">
                <a16:creationId xmlns:a16="http://schemas.microsoft.com/office/drawing/2014/main" id="{AF9AF3F3-CE0C-4125-BDD7-346487FA0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082214" y="5539935"/>
            <a:ext cx="731374" cy="975171"/>
            <a:chOff x="5829300" y="3162300"/>
            <a:chExt cx="532256" cy="532257"/>
          </a:xfrm>
          <a:solidFill>
            <a:schemeClr val="bg1"/>
          </a:solidFill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31DFBFA-CF4D-4940-9086-26F83E5C6B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27854033-BD20-4C77-8C5B-048F4B3BDD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BC93AA74-BEB3-444F-835B-7AA6ECE617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F00DF1C9-6952-4704-B8B3-95406E18E4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B34783FD-297C-40D2-964B-DBAE4DE283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E621623-0357-4FD5-A1AC-4005010259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024F346E-10A0-458F-A9CA-8C0079472F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7937A2F7-01A9-47F3-BED6-B61D998408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5B44DAF8-5073-441A-82E1-180385D35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52B0413D-0E36-4A90-8E6A-9EDC676A60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6059ECF-0D50-48AD-B67A-645EC29D3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B394906F-6BF2-447E-9886-F12708E128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A45EB96B-215A-4EBF-A594-2B08222339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aphicFrame>
        <p:nvGraphicFramePr>
          <p:cNvPr id="5" name="TextBox 2">
            <a:extLst>
              <a:ext uri="{FF2B5EF4-FFF2-40B4-BE49-F238E27FC236}">
                <a16:creationId xmlns:a16="http://schemas.microsoft.com/office/drawing/2014/main" id="{16D406DE-65F4-9793-8EDB-6A7841F5251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23513001"/>
              </p:ext>
            </p:extLst>
          </p:nvPr>
        </p:nvGraphicFramePr>
        <p:xfrm>
          <a:off x="4113104" y="477540"/>
          <a:ext cx="4726201" cy="58788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4" name="Audio 3">
            <a:extLst>
              <a:ext uri="{FF2B5EF4-FFF2-40B4-BE49-F238E27FC236}">
                <a16:creationId xmlns:a16="http://schemas.microsoft.com/office/drawing/2014/main" id="{5735A9B3-2CE2-2FA3-3E9F-14751DC9C59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2933"/>
    </mc:Choice>
    <mc:Fallback>
      <p:transition spd="slow" advTm="629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350" y="762001"/>
            <a:ext cx="4000647" cy="170824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3500"/>
              <a:t>Modeling Approach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71349" y="2004975"/>
            <a:ext cx="4000647" cy="34416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We selected the SARIMAX model for its ability to handle time series data with variables that are not affected by other variables within the model (i.e., exogenous variables).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Exogenous variables used are: price, discount, holidays, weather, seasonality, and competitor pricing.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We first trained a baseline model, then performed parameter tuning to train a tuned version.</a:t>
            </a:r>
          </a:p>
        </p:txBody>
      </p:sp>
      <p:pic>
        <p:nvPicPr>
          <p:cNvPr id="5" name="Picture 4" descr="An example of a molecular structure">
            <a:extLst>
              <a:ext uri="{FF2B5EF4-FFF2-40B4-BE49-F238E27FC236}">
                <a16:creationId xmlns:a16="http://schemas.microsoft.com/office/drawing/2014/main" id="{94C8997D-DF5C-2778-D945-F63AE59BD9D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0839" r="39120" b="1"/>
          <a:stretch/>
        </p:blipFill>
        <p:spPr>
          <a:xfrm>
            <a:off x="5143347" y="-10886"/>
            <a:ext cx="4000653" cy="6868886"/>
          </a:xfrm>
          <a:prstGeom prst="rect">
            <a:avLst/>
          </a:prstGeom>
          <a:effectLst>
            <a:outerShdw blurRad="127000" dist="50800" dir="10800000" sx="99000" sy="99000" algn="r" rotWithShape="0">
              <a:prstClr val="black">
                <a:alpha val="40000"/>
              </a:prstClr>
            </a:outerShdw>
          </a:effectLst>
        </p:spPr>
      </p:pic>
      <p:pic>
        <p:nvPicPr>
          <p:cNvPr id="6" name="Audio 5">
            <a:extLst>
              <a:ext uri="{FF2B5EF4-FFF2-40B4-BE49-F238E27FC236}">
                <a16:creationId xmlns:a16="http://schemas.microsoft.com/office/drawing/2014/main" id="{62AD6D02-BEFC-288E-0748-DA475D95B29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3525"/>
    </mc:Choice>
    <mc:Fallback>
      <p:transition spd="slow" advTm="735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83356" y="1928731"/>
            <a:ext cx="3333749" cy="2624327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1525" y="1967266"/>
            <a:ext cx="1971675" cy="2547257"/>
          </a:xfrm>
          <a:noFill/>
        </p:spPr>
        <p:txBody>
          <a:bodyPr anchor="ctr">
            <a:normAutofit/>
          </a:bodyPr>
          <a:lstStyle/>
          <a:p>
            <a:r>
              <a:rPr lang="en-GB" sz="2900">
                <a:solidFill>
                  <a:srgbClr val="FFFFFF"/>
                </a:solidFill>
              </a:rPr>
              <a:t>Exploratory Data Insights</a:t>
            </a:r>
          </a:p>
        </p:txBody>
      </p:sp>
      <p:pic>
        <p:nvPicPr>
          <p:cNvPr id="3" name="Picture 2" descr="sarimax_vs_original_forecast_chart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2987" y="2156454"/>
            <a:ext cx="5085525" cy="2542762"/>
          </a:xfrm>
          <a:prstGeom prst="rect">
            <a:avLst/>
          </a:prstGeom>
        </p:spPr>
      </p:pic>
      <p:pic>
        <p:nvPicPr>
          <p:cNvPr id="5" name="Audio 4">
            <a:extLst>
              <a:ext uri="{FF2B5EF4-FFF2-40B4-BE49-F238E27FC236}">
                <a16:creationId xmlns:a16="http://schemas.microsoft.com/office/drawing/2014/main" id="{AF053F39-E2CE-AFB3-6373-991EF683D7D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6352"/>
    </mc:Choice>
    <mc:Fallback>
      <p:transition spd="slow" advTm="563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E0A5C5C-2A95-428E-9F6A-0D29EBD57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296" y="1040837"/>
            <a:ext cx="3566211" cy="4754948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056F38F-7C4E-461D-8709-7D0024AE1F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9558" y="1029607"/>
            <a:ext cx="3566211" cy="4754948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7278469-3C3C-49CE-AEEE-E176A4900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970" y="934855"/>
            <a:ext cx="3566211" cy="4754948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6776" y="1877492"/>
            <a:ext cx="3022599" cy="321537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sz="3200" dirty="0">
                <a:solidFill>
                  <a:schemeClr val="bg1"/>
                </a:solidFill>
              </a:rPr>
              <a:t>Forecast Comparison: SARIMAX vs Original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3DC754C-7E09-422D-A8BB-AF632E90DF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77893"/>
            <a:ext cx="1396390" cy="717514"/>
            <a:chOff x="0" y="377893"/>
            <a:chExt cx="1861854" cy="717514"/>
          </a:xfrm>
          <a:solidFill>
            <a:schemeClr val="bg1"/>
          </a:solidFill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5A741B9-65EC-4C5B-9FE0-4A18575771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37789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0BB4301-41FA-4453-956F-A11CC664B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1762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20" name="Graphic 212">
            <a:extLst>
              <a:ext uri="{FF2B5EF4-FFF2-40B4-BE49-F238E27FC236}">
                <a16:creationId xmlns:a16="http://schemas.microsoft.com/office/drawing/2014/main" id="{4C6598AB-1C17-4D54-951C-A082D94AC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41393" y="457812"/>
            <a:ext cx="685923" cy="91456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2" name="Graphic 212">
            <a:extLst>
              <a:ext uri="{FF2B5EF4-FFF2-40B4-BE49-F238E27FC236}">
                <a16:creationId xmlns:a16="http://schemas.microsoft.com/office/drawing/2014/main" id="{C83B66D7-137D-4AC1-B172-53D60F08BE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41393" y="457812"/>
            <a:ext cx="685923" cy="91456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6B92503-6984-4D15-8B98-8718709B78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2232" y="4946663"/>
            <a:ext cx="239955" cy="319941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8DDF938-524E-4C18-A47D-C006278323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2232" y="4946663"/>
            <a:ext cx="239955" cy="319941"/>
          </a:xfrm>
          <a:prstGeom prst="ellipse">
            <a:avLst/>
          </a:pr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4676151" y="1130846"/>
            <a:ext cx="391287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Initial parameters: order=(1,1,1), </a:t>
            </a:r>
            <a:r>
              <a:rPr lang="en-US" dirty="0" err="1">
                <a:solidFill>
                  <a:schemeClr val="bg1"/>
                </a:solidFill>
              </a:rPr>
              <a:t>seasonal_order</a:t>
            </a:r>
            <a:r>
              <a:rPr lang="en-US" dirty="0">
                <a:solidFill>
                  <a:schemeClr val="bg1"/>
                </a:solidFill>
              </a:rPr>
              <a:t>=(1,1,1,7).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MAE: ~672.9, RMSE: ~777.5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Original Forecast MAE: ~2356, RMSE: ~2462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SARIMAX outperformed the </a:t>
            </a:r>
            <a:r>
              <a:rPr lang="en-GB" dirty="0" err="1">
                <a:solidFill>
                  <a:schemeClr val="bg1"/>
                </a:solidFill>
              </a:rPr>
              <a:t>datasets'</a:t>
            </a:r>
            <a:r>
              <a:rPr lang="en-GB" dirty="0">
                <a:solidFill>
                  <a:schemeClr val="bg1"/>
                </a:solidFill>
              </a:rPr>
              <a:t> forecast by far making it suitable for </a:t>
            </a:r>
            <a:r>
              <a:rPr lang="en-GB" dirty="0" err="1">
                <a:solidFill>
                  <a:schemeClr val="bg1"/>
                </a:solidFill>
              </a:rPr>
              <a:t>ineventory</a:t>
            </a:r>
            <a:r>
              <a:rPr lang="en-GB" dirty="0">
                <a:solidFill>
                  <a:schemeClr val="bg1"/>
                </a:solidFill>
              </a:rPr>
              <a:t> optimization and forecasting of demand.</a:t>
            </a:r>
          </a:p>
        </p:txBody>
      </p:sp>
      <p:grpSp>
        <p:nvGrpSpPr>
          <p:cNvPr id="28" name="Graphic 185">
            <a:extLst>
              <a:ext uri="{FF2B5EF4-FFF2-40B4-BE49-F238E27FC236}">
                <a16:creationId xmlns:a16="http://schemas.microsoft.com/office/drawing/2014/main" id="{3773FAF5-C452-4455-9411-D6AF5EBD4C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359174" y="6139464"/>
            <a:ext cx="790849" cy="469689"/>
            <a:chOff x="9841624" y="4115729"/>
            <a:chExt cx="602169" cy="268223"/>
          </a:xfrm>
          <a:solidFill>
            <a:schemeClr val="bg1"/>
          </a:solidFill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1ECA0D96-F63C-4F7B-BE16-0F3FE76D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74F83A81-0546-400A-918A-90C9C48B81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9741F692-A5B6-4215-86D9-B1FD4FF26A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CC0876CB-9C60-4580-8FED-CD64EC7664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A879B3B7-48DB-4D3A-BB33-02766EAD3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5" name="Audio 4">
            <a:extLst>
              <a:ext uri="{FF2B5EF4-FFF2-40B4-BE49-F238E27FC236}">
                <a16:creationId xmlns:a16="http://schemas.microsoft.com/office/drawing/2014/main" id="{ECB86DB6-05A1-FF14-A13E-FE73C5A1943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9184"/>
    </mc:Choice>
    <mc:Fallback>
      <p:transition spd="slow" advTm="1091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Graphic 212">
            <a:extLst>
              <a:ext uri="{FF2B5EF4-FFF2-40B4-BE49-F238E27FC236}">
                <a16:creationId xmlns:a16="http://schemas.microsoft.com/office/drawing/2014/main" id="{55C61911-45B2-48BF-AC7A-1EB579B42C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26779" y="798490"/>
            <a:ext cx="685924" cy="91456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2" name="Graphic 212">
            <a:extLst>
              <a:ext uri="{FF2B5EF4-FFF2-40B4-BE49-F238E27FC236}">
                <a16:creationId xmlns:a16="http://schemas.microsoft.com/office/drawing/2014/main" id="{2DE4D4CE-6DAE-4A05-BE5B-6BCE3F4EC7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26779" y="798490"/>
            <a:ext cx="685924" cy="91456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6775" y="1264801"/>
            <a:ext cx="3085928" cy="429638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</a:pPr>
            <a:r>
              <a:rPr lang="en-US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Tuned SARIMAX Model Results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8CB1D39-68D4-4372-BF3B-2A33A7495E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77893"/>
            <a:ext cx="1396390" cy="717514"/>
            <a:chOff x="0" y="377893"/>
            <a:chExt cx="1861854" cy="717514"/>
          </a:xfrm>
          <a:solidFill>
            <a:schemeClr val="bg1"/>
          </a:solidFill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5A741B9-65EC-4C5B-9FE0-4A18575771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37789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0BB4301-41FA-4453-956F-A11CC664B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1762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8" name="Oval 17">
            <a:extLst>
              <a:ext uri="{FF2B5EF4-FFF2-40B4-BE49-F238E27FC236}">
                <a16:creationId xmlns:a16="http://schemas.microsoft.com/office/drawing/2014/main" id="{10C23D31-5B0A-4956-A59F-A24F57D2A9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4991" y="4604761"/>
            <a:ext cx="239955" cy="319941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4C6FC6E-4AAF-4628-B7E5-85DF9D323B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4991" y="4604761"/>
            <a:ext cx="239955" cy="319941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4676151" y="1345827"/>
            <a:ext cx="391287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Best parameters: order=(1,1,1), </a:t>
            </a:r>
            <a:r>
              <a:rPr lang="en-US" dirty="0" err="1">
                <a:solidFill>
                  <a:schemeClr val="bg1"/>
                </a:solidFill>
              </a:rPr>
              <a:t>seasonal_order</a:t>
            </a:r>
            <a:r>
              <a:rPr lang="en-US" dirty="0">
                <a:solidFill>
                  <a:schemeClr val="bg1"/>
                </a:solidFill>
              </a:rPr>
              <a:t>=(0,1,1,7).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MAE: ~672.43, RMSE: ~775.9 — slight improvement over baseline.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Confirms our initial model was already quite effective.</a:t>
            </a:r>
          </a:p>
        </p:txBody>
      </p:sp>
      <p:grpSp>
        <p:nvGrpSpPr>
          <p:cNvPr id="22" name="Graphic 185">
            <a:extLst>
              <a:ext uri="{FF2B5EF4-FFF2-40B4-BE49-F238E27FC236}">
                <a16:creationId xmlns:a16="http://schemas.microsoft.com/office/drawing/2014/main" id="{582A903B-6B78-4F0A-B7C9-3D80499020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21453" y="5987064"/>
            <a:ext cx="790849" cy="469689"/>
            <a:chOff x="9841624" y="4115729"/>
            <a:chExt cx="602169" cy="268223"/>
          </a:xfrm>
          <a:solidFill>
            <a:schemeClr val="bg1"/>
          </a:solidFill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D510EA93-8F64-42C8-A630-D449506E95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06CB53FC-E4DA-4001-928B-9998A85EA5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D210B969-4FDF-4AAC-9397-63D5434958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570B3EF0-84EA-4F47-86A3-1EA1F644A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259369A8-EF57-42A1-8EC8-F6A9F92A3A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5" name="Audio 4">
            <a:extLst>
              <a:ext uri="{FF2B5EF4-FFF2-40B4-BE49-F238E27FC236}">
                <a16:creationId xmlns:a16="http://schemas.microsoft.com/office/drawing/2014/main" id="{77FBCC37-872D-AB0A-C3F6-D6B8A53714D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9776"/>
    </mc:Choice>
    <mc:Fallback>
      <p:transition spd="slow" advTm="397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6776" y="694268"/>
            <a:ext cx="2665132" cy="547793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</a:pPr>
            <a:r>
              <a:rPr lang="en-US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Why We Tuned the Model</a:t>
            </a:r>
          </a:p>
        </p:txBody>
      </p:sp>
      <p:grpSp>
        <p:nvGrpSpPr>
          <p:cNvPr id="10" name="Graphic 38">
            <a:extLst>
              <a:ext uri="{FF2B5EF4-FFF2-40B4-BE49-F238E27FC236}">
                <a16:creationId xmlns:a16="http://schemas.microsoft.com/office/drawing/2014/main" id="{1E8369D0-2C3B-4E27-AC6C-A246AC28CD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02912"/>
            <a:ext cx="1432689" cy="709660"/>
            <a:chOff x="2267504" y="2540250"/>
            <a:chExt cx="1990951" cy="739640"/>
          </a:xfrm>
          <a:solidFill>
            <a:schemeClr val="bg1"/>
          </a:solidFill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A3D5586F-4573-4C57-9793-1EBFDC8963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EED35EF-93A0-4921-941C-ECC67AE2A4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4" name="Graphic 4">
            <a:extLst>
              <a:ext uri="{FF2B5EF4-FFF2-40B4-BE49-F238E27FC236}">
                <a16:creationId xmlns:a16="http://schemas.microsoft.com/office/drawing/2014/main" id="{C6F74901-2A71-43C3-837C-27CCD6B6D6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553033" y="2203010"/>
            <a:ext cx="731374" cy="975171"/>
            <a:chOff x="5829300" y="3162300"/>
            <a:chExt cx="532256" cy="532257"/>
          </a:xfrm>
          <a:solidFill>
            <a:schemeClr val="bg1"/>
          </a:solidFill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A92DF49A-063A-4F60-BE30-D268264925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70DCBBE0-7DEE-43ED-BEE3-ABB179CFC1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39FE8DF-D1B2-4074-9BDF-C458EA0123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61C143B5-6E24-417D-A035-65747A8E9D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331ED8C-8819-4FFB-BF3C-FDA6A90D4B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2A39574D-5ECC-4A94-9CB6-646D90DA5A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6A73D6F7-977D-4026-8F68-CA63C162C6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56348370-4FD9-4A99-BB05-944D5B0B0E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D1146D46-43DB-4487-A191-0970511C33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517B7142-9D64-4D34-B23C-9471326AD6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E8EB71CD-AB26-440E-A0D5-E1081DB55A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34423BD2-7458-4680-AF49-5013C9D30E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25547DC8-8B87-4446-9CC9-65AF04A5FE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9" name="Oval 28">
            <a:extLst>
              <a:ext uri="{FF2B5EF4-FFF2-40B4-BE49-F238E27FC236}">
                <a16:creationId xmlns:a16="http://schemas.microsoft.com/office/drawing/2014/main" id="{EC11F68A-CC71-4196-BBF3-20CDCD75D4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9626" y="4752208"/>
            <a:ext cx="273766" cy="365021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085F9950-F10E-4E64-962B-F7034578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9626" y="4752208"/>
            <a:ext cx="273766" cy="365021"/>
          </a:xfrm>
          <a:prstGeom prst="ellipse">
            <a:avLst/>
          </a:pr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4752332" y="2287298"/>
            <a:ext cx="3912879" cy="22009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To further reduce forecasting error and validate our assumptions.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We used grid search to test multiple combinations of seasonal and ARIMA parameters.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Evaluation was based on AIC (Akaike Information Criterion).</a:t>
            </a:r>
          </a:p>
        </p:txBody>
      </p:sp>
      <p:pic>
        <p:nvPicPr>
          <p:cNvPr id="5" name="Audio 4">
            <a:extLst>
              <a:ext uri="{FF2B5EF4-FFF2-40B4-BE49-F238E27FC236}">
                <a16:creationId xmlns:a16="http://schemas.microsoft.com/office/drawing/2014/main" id="{167D9E46-7346-1A0E-6A5A-A78EC22344E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2064"/>
    </mc:Choice>
    <mc:Fallback>
      <p:transition spd="slow" advTm="520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1719</TotalTime>
  <Words>814</Words>
  <Application>Microsoft Macintosh PowerPoint</Application>
  <PresentationFormat>On-screen Show (4:3)</PresentationFormat>
  <Paragraphs>79</Paragraphs>
  <Slides>18</Slides>
  <Notes>1</Notes>
  <HiddenSlides>0</HiddenSlides>
  <MMClips>18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Aptos</vt:lpstr>
      <vt:lpstr>Arial</vt:lpstr>
      <vt:lpstr>Calibri</vt:lpstr>
      <vt:lpstr>Roboto</vt:lpstr>
      <vt:lpstr>Office Theme</vt:lpstr>
      <vt:lpstr>Demand Forecasting Milestone 2 - Business Analytics Model Communication</vt:lpstr>
      <vt:lpstr>Introduction</vt:lpstr>
      <vt:lpstr>Business Problem</vt:lpstr>
      <vt:lpstr>Why We Updated the Dataset</vt:lpstr>
      <vt:lpstr>Modeling Approach</vt:lpstr>
      <vt:lpstr>Exploratory Data Insights</vt:lpstr>
      <vt:lpstr>Forecast Comparison: SARIMAX vs Original</vt:lpstr>
      <vt:lpstr>Tuned SARIMAX Model Results</vt:lpstr>
      <vt:lpstr>Why We Tuned the Model</vt:lpstr>
      <vt:lpstr>Forecast Comparison: SARIMAX vs Original</vt:lpstr>
      <vt:lpstr>Business Value</vt:lpstr>
      <vt:lpstr>Forecast Comparison: SARIMAX vs Original Forecast</vt:lpstr>
      <vt:lpstr>PowerPoint Presentation</vt:lpstr>
      <vt:lpstr>PowerPoint Presentation</vt:lpstr>
      <vt:lpstr>Inventory Level as a Predictor</vt:lpstr>
      <vt:lpstr>Feature Importance: Random Forest Model</vt:lpstr>
      <vt:lpstr>Final Summary and Recommendation</vt:lpstr>
      <vt:lpstr>Project Files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Chukwudi Emmanuel Ekweani</cp:lastModifiedBy>
  <cp:revision>5</cp:revision>
  <dcterms:created xsi:type="dcterms:W3CDTF">2013-01-27T09:14:16Z</dcterms:created>
  <dcterms:modified xsi:type="dcterms:W3CDTF">2025-05-07T06:23:04Z</dcterms:modified>
  <cp:category/>
</cp:coreProperties>
</file>